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959" r:id="rId3"/>
    <p:sldId id="259" r:id="rId4"/>
    <p:sldId id="263" r:id="rId5"/>
    <p:sldId id="265" r:id="rId6"/>
    <p:sldId id="267" r:id="rId7"/>
    <p:sldId id="9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P Wassell" initials="MPW" lastIdx="1" clrIdx="0">
    <p:extLst>
      <p:ext uri="{19B8F6BF-5375-455C-9EA6-DF929625EA0E}">
        <p15:presenceInfo xmlns:p15="http://schemas.microsoft.com/office/powerpoint/2012/main" userId="Mr P Wass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5T14:36:56.2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5T14:36:56.2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5T14:36:56.2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5T14:36:56.2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5T14:36:56.2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C33A3-A041-4603-BD91-C8F697142033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8D06-A6F5-4BED-B424-D5445EF83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9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C9C27E7-FE87-48EF-90DC-8EA4B2BEB2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5E04462-03FB-43F8-863A-A41F133BD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10EE0B4-8894-4958-AA29-A2033EB50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B1663-E0C5-49C5-A1A0-2BF446B39381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5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8F8B-2D14-4BFA-B6BA-B5FC63B20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A9BB0-6CD0-46D0-911E-11DCA0961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602F2-FA8B-44C7-BF31-1675F223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63B5-C7C9-4908-9EE1-18AD0BAD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D2D79-46B4-4DCA-930F-9BC282BB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3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D6CE-8434-4265-8E5D-3E804A67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C0606-9FE0-479E-98F2-306EB7965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5E5A3-8FC1-48AF-87A4-5A208C79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AAF46-7999-4478-8B04-09AB32D0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86F0-5FA8-4DCF-800B-471AFA81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5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BDD1C-E70B-4A27-8DBC-0D3AE8A48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DBB88-ED16-4A77-A037-24B3C8156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A7005-1A09-49DE-B4B1-E655E846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EEDD-1338-4373-8342-6364FD09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2224A-DF0E-49A2-990F-1FD2615C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7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FECB-AB26-43F1-A22B-86B1902F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1154-FB96-45FF-B955-F306C7F3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7A8B4-A2E0-4742-9453-BCC47C7F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24F9-EC52-4556-8343-95CA52D0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9AFC-E68B-4929-A930-5A1ACDBF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1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AD62-A1F2-4BFF-AE8F-50C42F09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707AB-644F-471B-AD88-1ECFA1070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4AD3-0A6D-4A2C-9ADB-1A496DF3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D2C52-4038-4FF8-B602-17F0C56B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B9C63-DF36-410E-8861-61116035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7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7972-1756-4208-A4DA-C5E072DD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F449-6AA9-4C9E-ADF9-2C11220A0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6C92E-6EF1-4366-B821-B3D344EE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1E13-6890-47F0-BAE3-5770F35D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63CB5-5E6B-4A01-9AB3-57F550C1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FDE82-5FA4-4DA1-B2CA-E8B30AAD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8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9E32-432E-4C05-A266-D2162385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6AB9F-35FC-49E3-AD5F-46793071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95D15-212F-4604-A1A3-8D538D404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BEA8F-AA98-4ABB-B645-DC6A7B549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262F6-1A7D-43AC-8144-49A63115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B1851-9B63-4DF2-AC7B-9DBAD2A4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64E78-C4EA-4831-806E-92EC8EA7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ECD4E-5880-4D73-B85A-069F61D4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2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4F0F-D7C6-4BCE-AB66-BD3EC0AF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5FFD8-CEC8-4AA4-84A4-83B332B0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9AC4C-89E5-4A62-8988-15B764A9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35841-84FC-4D9B-9B76-2FEA188D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0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9350F-1049-450A-9C58-D2BB191B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E3FA7-4296-4C20-B1BE-4CC476F6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2DF00-B379-4E10-91DF-89C0C725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9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F909-3ADE-4D08-A6A4-9357B199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E2B7-21C5-489C-B919-03320DB7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5C15B-6343-4406-B8DA-63FA36E91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731F6-BC36-486A-88D0-3C227E87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E011C-BB12-4BB2-A56F-05FD036D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0DDC-7255-43C2-BE81-560D91DC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3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D567-32A1-4164-B438-2B256225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F2923-A864-4810-BE35-A60049C60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0E036-61B0-4B11-B4B8-9930CBA6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FFCA5-5AC8-4D48-9162-8A02F2A5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CAE66-37DF-48EF-AC7B-6B1E2C71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3E211-19F4-42D1-8BAF-217A18DC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8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B158A-0685-4831-9B65-92BEFB41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C40AA-E30A-42B3-9003-BC9F971A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9C93-0E2A-47AA-814F-2B6698DCD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6E09-BE72-4C4B-BBAA-5156E50C475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ECCAB-00D9-456B-A6CA-F562490A4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6C2F-765E-4650-A4A0-C4B8EC5D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5B59-6DB6-42A9-A345-DF5AEB1AF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TNfH41-LI4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comments" Target="../comments/commen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4.bp.blogspot.com/_S6QqHiLI6M4/SYM8bY3pbqI/AAAAAAAABrU/N0qvDdnlNvQ/s400/DSC02177.JP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imgres?imgurl=http://4.bp.blogspot.com/_S6QqHiLI6M4/SYM8bB_-0jI/AAAAAAAABrM/9eHBOCfqVEM/s400/DSC02180.JPG&amp;imgrefurl=http://habitat4insanity.com/2009/01/tys-contest-and-jazzis-hair-do-nothing-else-too-exciting-to-report.html&amp;usg=__UjRuZaN1oL5Wmvz3_A15cOUkk1A=&amp;h=400&amp;w=268&amp;sz=20&amp;hl=en&amp;start=11&amp;zoom=1&amp;tbnid=vVE0vigxMD-Q4M:&amp;tbnh=124&amp;tbnw=83&amp;prev=/images%3Fq%3Dwho%2Bwas%2Bthe%2Bcreator%2Bof%2Bthe%2Bhot%2Bcomb%26um%3D1%26hl%3Den%26sa%3DN%26tbs%3Disch:1&amp;um=1&amp;itbs=1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117093B-C328-4A90-8CEE-034B8D3E5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31" y="4233096"/>
            <a:ext cx="3571602" cy="24514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41940C-A6D8-4600-AA1F-B9C053060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4" y="4233415"/>
            <a:ext cx="2451418" cy="24514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289D78-AA82-4493-8070-BD8AA65E4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750" y="173486"/>
            <a:ext cx="4092964" cy="3065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763B4-2CE0-4F2E-9D1F-B977F1470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5" y="32084"/>
            <a:ext cx="2628265" cy="3571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12F78A-FDF5-4DC3-B30F-AC82DEF86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4413" y="3239258"/>
            <a:ext cx="1988315" cy="19883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FEC40D-7DAF-40AB-97B6-5762BFBD9B2F}"/>
              </a:ext>
            </a:extLst>
          </p:cNvPr>
          <p:cNvSpPr/>
          <p:nvPr/>
        </p:nvSpPr>
        <p:spPr>
          <a:xfrm>
            <a:off x="3034033" y="1213009"/>
            <a:ext cx="4167963" cy="2215991"/>
          </a:xfrm>
          <a:prstGeom prst="rect">
            <a:avLst/>
          </a:prstGeom>
          <a:solidFill>
            <a:schemeClr val="bg1">
              <a:alpha val="96000"/>
            </a:schemeClr>
          </a:solidFill>
          <a:ln w="111125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Black History </a:t>
            </a:r>
          </a:p>
          <a:p>
            <a:r>
              <a:rPr lang="en-US" sz="4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Month   </a:t>
            </a:r>
          </a:p>
          <a:p>
            <a:r>
              <a:rPr lang="en-US" sz="4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TOTW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DAEED-4A9C-42BD-8728-65698FA77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7" b="98817" l="64094" r="95973">
                        <a14:foregroundMark x1="88591" y1="98817" x2="94631" y2="62130"/>
                        <a14:foregroundMark x1="94631" y1="62130" x2="92953" y2="24852"/>
                        <a14:foregroundMark x1="92953" y1="24852" x2="74497" y2="592"/>
                        <a14:foregroundMark x1="74497" y1="592" x2="61745" y2="33136"/>
                        <a14:foregroundMark x1="61745" y1="33136" x2="66499" y2="54442"/>
                        <a14:foregroundMark x1="69799" y1="93346" x2="69799" y2="98817"/>
                        <a14:backgroundMark x1="59060" y1="59172" x2="66779" y2="95266"/>
                        <a14:backgroundMark x1="66779" y1="95266" x2="59060" y2="59172"/>
                        <a14:backgroundMark x1="59060" y1="59172" x2="59060" y2="59172"/>
                      </a14:backgroundRemoval>
                    </a14:imgEffect>
                  </a14:imgLayer>
                </a14:imgProps>
              </a:ext>
            </a:extLst>
          </a:blip>
          <a:srcRect l="60364"/>
          <a:stretch/>
        </p:blipFill>
        <p:spPr>
          <a:xfrm>
            <a:off x="4229595" y="4675655"/>
            <a:ext cx="1095153" cy="15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00CE-D099-413C-A6AA-B307EBCA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021969-014A-4B99-8BD5-9577FF01D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4" y="484464"/>
            <a:ext cx="10786031" cy="5889072"/>
          </a:xfrm>
        </p:spPr>
      </p:pic>
    </p:spTree>
    <p:extLst>
      <p:ext uri="{BB962C8B-B14F-4D97-AF65-F5344CB8AC3E}">
        <p14:creationId xmlns:p14="http://schemas.microsoft.com/office/powerpoint/2010/main" val="409709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1EBF7F-8B68-408C-A2A0-5F6AB2E199A3}"/>
              </a:ext>
            </a:extLst>
          </p:cNvPr>
          <p:cNvGrpSpPr/>
          <p:nvPr/>
        </p:nvGrpSpPr>
        <p:grpSpPr>
          <a:xfrm>
            <a:off x="343058" y="286702"/>
            <a:ext cx="3880150" cy="3597141"/>
            <a:chOff x="343057" y="286702"/>
            <a:chExt cx="6670245" cy="64522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17093B-C328-4A90-8CEE-034B8D3E5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1700" y="4287520"/>
              <a:ext cx="3571602" cy="245141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41940C-A6D8-4600-AA1F-B9C05306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057" y="4287520"/>
              <a:ext cx="2451418" cy="24514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289D78-AA82-4493-8070-BD8AA65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2192" y="286702"/>
              <a:ext cx="3387408" cy="25372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7763B4-2CE0-4F2E-9D1F-B977F1470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934" y="286702"/>
              <a:ext cx="2628265" cy="35713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12F78A-FDF5-4DC3-B30F-AC82DEF8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7240" y="2463590"/>
              <a:ext cx="2788920" cy="278892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0FEC40D-7DAF-40AB-97B6-5762BFBD9B2F}"/>
              </a:ext>
            </a:extLst>
          </p:cNvPr>
          <p:cNvSpPr/>
          <p:nvPr/>
        </p:nvSpPr>
        <p:spPr>
          <a:xfrm>
            <a:off x="4526448" y="271746"/>
            <a:ext cx="4657407" cy="1754326"/>
          </a:xfrm>
          <a:prstGeom prst="rect">
            <a:avLst/>
          </a:prstGeom>
          <a:solidFill>
            <a:schemeClr val="bg1">
              <a:alpha val="96000"/>
            </a:schemeClr>
          </a:solidFill>
          <a:ln w="111125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Black History 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Month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DC1B9-83E9-43E5-9488-F63E27636C96}"/>
              </a:ext>
            </a:extLst>
          </p:cNvPr>
          <p:cNvSpPr txBox="1"/>
          <p:nvPr/>
        </p:nvSpPr>
        <p:spPr>
          <a:xfrm>
            <a:off x="4526448" y="2277739"/>
            <a:ext cx="6903552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Why do we need a Black History month? 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Name as many white inventors you can think of.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Name as many black inventors you can think of.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D8249-593C-4B44-B1A6-CE7FC7221070}"/>
              </a:ext>
            </a:extLst>
          </p:cNvPr>
          <p:cNvSpPr txBox="1"/>
          <p:nvPr/>
        </p:nvSpPr>
        <p:spPr>
          <a:xfrm>
            <a:off x="241458" y="4383952"/>
            <a:ext cx="111885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hlinkClick r:id="rId7"/>
              </a:rPr>
              <a:t>https://www.youtube.com/watch?v=TNfH41-LI4w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How many of the notable black figures from history have you heard of from this boy’s speech?</a:t>
            </a:r>
          </a:p>
          <a:p>
            <a:endParaRPr lang="en-GB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Why is this? Would all of this history be enough to cover in one month?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115CB-639E-46BF-9FA6-7848F67A4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8353" y="110268"/>
            <a:ext cx="1325632" cy="20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289D78-AA82-4493-8070-BD8AA65E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1" y="323902"/>
            <a:ext cx="5332327" cy="3994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14149F-C56E-4855-8816-A7D360265B08}"/>
              </a:ext>
            </a:extLst>
          </p:cNvPr>
          <p:cNvSpPr/>
          <p:nvPr/>
        </p:nvSpPr>
        <p:spPr>
          <a:xfrm>
            <a:off x="177918" y="4591098"/>
            <a:ext cx="437171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Lieutenant </a:t>
            </a:r>
            <a:r>
              <a:rPr lang="en-GB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Nyota</a:t>
            </a: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Uhura</a:t>
            </a:r>
            <a:endParaRPr lang="en-GB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Originally played by </a:t>
            </a:r>
          </a:p>
          <a:p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Nichelle Nichols in the</a:t>
            </a:r>
          </a:p>
          <a:p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Star Trek series.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28B61-0961-41B1-A62E-60EE34B3F4FD}"/>
              </a:ext>
            </a:extLst>
          </p:cNvPr>
          <p:cNvSpPr txBox="1"/>
          <p:nvPr/>
        </p:nvSpPr>
        <p:spPr>
          <a:xfrm>
            <a:off x="6007100" y="117693"/>
            <a:ext cx="601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Up until Nichols’ character appeared on popular American series Star Trek in 1966, every black female on TV had been portrayed as a maid or a menial worker.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Now imagine seeing Lieutenant </a:t>
            </a:r>
            <a:r>
              <a:rPr lang="en-GB" sz="2400" dirty="0" err="1">
                <a:latin typeface="Comic Sans MS" panose="030F0702030302020204" pitchFamily="66" charset="0"/>
              </a:rPr>
              <a:t>Uhura</a:t>
            </a:r>
            <a:r>
              <a:rPr lang="en-GB" sz="2400" dirty="0">
                <a:latin typeface="Comic Sans MS" panose="030F0702030302020204" pitchFamily="66" charset="0"/>
              </a:rPr>
              <a:t> for the first time – a successful translator and communications officer who specialises in linguistics, cryptography, and philology. IN SPACE!</a:t>
            </a:r>
          </a:p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One of the First black female fictional characters demonstrated positively on TV</a:t>
            </a:r>
          </a:p>
        </p:txBody>
      </p:sp>
    </p:spTree>
    <p:extLst>
      <p:ext uri="{BB962C8B-B14F-4D97-AF65-F5344CB8AC3E}">
        <p14:creationId xmlns:p14="http://schemas.microsoft.com/office/powerpoint/2010/main" val="7636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60D0C-8EB9-442B-8B64-BB8EB60E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58" y="632934"/>
            <a:ext cx="3389670" cy="25361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E024F-721B-4850-8260-49066E48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2" y="2760810"/>
            <a:ext cx="2450804" cy="2450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2402F-3F07-4F43-8CA4-CE69EB3E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025" y="1014412"/>
            <a:ext cx="2190750" cy="2085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F64E8-FD57-4F83-A882-CC9B2A7D1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244" y="2751285"/>
            <a:ext cx="4021138" cy="2608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D36E2-AD7A-4CB9-9E51-EBBA7663E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382" y="720295"/>
            <a:ext cx="2695222" cy="3335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B1B2FF-6AB2-438D-A87A-2AB26B202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867" y="3608922"/>
            <a:ext cx="2949433" cy="2949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D3D70-86E1-4B91-A382-FCEA3AFE6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7269" y="2214562"/>
            <a:ext cx="2581275" cy="177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060D99-A9DB-4111-8E00-9F1CFEB45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7285" y="3900446"/>
            <a:ext cx="1905000" cy="240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CA6535-1362-4A51-BE10-EC8E258A45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3138" y="665816"/>
            <a:ext cx="1428750" cy="1762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ABDDE4-737A-4CB9-8F20-8D85C64850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7148" y="4284905"/>
            <a:ext cx="21431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00F0E-C37B-4A6B-974E-625259AB58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9046" y="519654"/>
            <a:ext cx="1876425" cy="243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7B258E-75FB-42A0-9D04-9BEDFF7F1D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358" y="4710505"/>
            <a:ext cx="2466975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58D493-1981-49D1-9632-3D58C2791C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72526" y="2869130"/>
            <a:ext cx="1200201" cy="1771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115510-F06A-4E07-9C5D-70D2FBAC8C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223" y="4989044"/>
            <a:ext cx="1735735" cy="12176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025970-3E53-4AEC-A638-2B260C3B9B06}"/>
              </a:ext>
            </a:extLst>
          </p:cNvPr>
          <p:cNvSpPr txBox="1"/>
          <p:nvPr/>
        </p:nvSpPr>
        <p:spPr>
          <a:xfrm>
            <a:off x="2163082" y="2273127"/>
            <a:ext cx="81661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7030A0"/>
                </a:solidFill>
                <a:latin typeface="Comic Sans MS" panose="030F0702030302020204" pitchFamily="66" charset="0"/>
              </a:rPr>
              <a:t>Who and what will you discover?</a:t>
            </a:r>
          </a:p>
        </p:txBody>
      </p:sp>
    </p:spTree>
    <p:extLst>
      <p:ext uri="{BB962C8B-B14F-4D97-AF65-F5344CB8AC3E}">
        <p14:creationId xmlns:p14="http://schemas.microsoft.com/office/powerpoint/2010/main" val="30284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31449B-27C6-499A-981A-9D2ECA0C3BBF}"/>
              </a:ext>
            </a:extLst>
          </p:cNvPr>
          <p:cNvSpPr txBox="1"/>
          <p:nvPr/>
        </p:nvSpPr>
        <p:spPr>
          <a:xfrm>
            <a:off x="9104341" y="578306"/>
            <a:ext cx="28634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best way to learn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Is to educate yourself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Research Black inventors, educators, religious leaders, anyone who has made a positive impact on the world.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950184-2FB3-40A2-A782-44178058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5" y="578306"/>
            <a:ext cx="8854956" cy="555180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B68A45-1BCE-4147-B153-6DFE6FE75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7992"/>
              </p:ext>
            </p:extLst>
          </p:nvPr>
        </p:nvGraphicFramePr>
        <p:xfrm>
          <a:off x="1211196" y="2589719"/>
          <a:ext cx="19288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800" dirty="0"/>
                        <a:t>      BEFORE</a:t>
                      </a:r>
                    </a:p>
                  </a:txBody>
                  <a:tcPr marL="91439" marR="9143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4" descr="See full size image">
            <a:hlinkClick r:id="rId3"/>
            <a:extLst>
              <a:ext uri="{FF2B5EF4-FFF2-40B4-BE49-F238E27FC236}">
                <a16:creationId xmlns:a16="http://schemas.microsoft.com/office/drawing/2014/main" id="{C2BDEB29-049A-47C3-99A5-BE0E1F31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3" y="3669966"/>
            <a:ext cx="1990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4A59C-FFE6-43D7-9440-8CE102465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835" y="2258510"/>
            <a:ext cx="1481456" cy="2206943"/>
          </a:xfrm>
          <a:prstGeom prst="rect">
            <a:avLst/>
          </a:prstGeom>
        </p:spPr>
      </p:pic>
      <p:pic>
        <p:nvPicPr>
          <p:cNvPr id="9" name="Picture 6" descr="http://t0.gstatic.com/images?q=tbn:vVE0vigxMD-Q4M:http://4.bp.blogspot.com/_S6QqHiLI6M4/SYM8bB_-0jI/AAAAAAAABrM/9eHBOCfqVEM/s400/DSC02180.JPG">
            <a:hlinkClick r:id="rId6"/>
            <a:extLst>
              <a:ext uri="{FF2B5EF4-FFF2-40B4-BE49-F238E27FC236}">
                <a16:creationId xmlns:a16="http://schemas.microsoft.com/office/drawing/2014/main" id="{6058A305-AB3A-4EBE-A8C4-07E071EC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91" y="4231560"/>
            <a:ext cx="19288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226A84-E029-447A-A5BC-C60181E5C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63722"/>
              </p:ext>
            </p:extLst>
          </p:nvPr>
        </p:nvGraphicFramePr>
        <p:xfrm>
          <a:off x="5737179" y="2600472"/>
          <a:ext cx="19288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800" dirty="0"/>
                        <a:t>AFTER</a:t>
                      </a:r>
                    </a:p>
                  </a:txBody>
                  <a:tcPr marL="91439" marR="9143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8" descr="http://bobsanj.com/images/electric%20pressing%20comb%20set.jpg">
            <a:extLst>
              <a:ext uri="{FF2B5EF4-FFF2-40B4-BE49-F238E27FC236}">
                <a16:creationId xmlns:a16="http://schemas.microsoft.com/office/drawing/2014/main" id="{DA2B476C-569B-45FC-A6E2-DECDEB75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66" y="4658497"/>
            <a:ext cx="24288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F0B3F8-2679-4594-9C6C-8068C5467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4339" name="Picture 2" descr="http://www.lgbthistorymonth.org.uk/images/BHMlogo4.jpg">
            <a:extLst>
              <a:ext uri="{FF2B5EF4-FFF2-40B4-BE49-F238E27FC236}">
                <a16:creationId xmlns:a16="http://schemas.microsoft.com/office/drawing/2014/main" id="{A252A026-E559-4267-80C8-66C2D56C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500063"/>
            <a:ext cx="72866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4EF6E-C3EF-4388-A9AE-7342664D6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6503988" y="2693988"/>
            <a:ext cx="6858000" cy="1470025"/>
          </a:xfrm>
          <a:solidFill>
            <a:srgbClr val="FF66CC"/>
          </a:solidFill>
        </p:spPr>
        <p:txBody>
          <a:bodyPr/>
          <a:lstStyle/>
          <a:p>
            <a:pPr eaLnBrk="1" hangingPunct="1"/>
            <a:r>
              <a:rPr lang="en-GB" altLang="en-US" sz="8000" dirty="0">
                <a:latin typeface="Arial Black" panose="020B0A04020102020204" pitchFamily="34" charset="0"/>
              </a:rPr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2380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215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Msilla</dc:creator>
  <cp:keywords>history resources gcse</cp:keywords>
  <cp:lastModifiedBy>Silla Madeline</cp:lastModifiedBy>
  <cp:revision>47</cp:revision>
  <dcterms:created xsi:type="dcterms:W3CDTF">2017-09-25T13:10:47Z</dcterms:created>
  <dcterms:modified xsi:type="dcterms:W3CDTF">2024-10-04T06:32:03Z</dcterms:modified>
</cp:coreProperties>
</file>